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71" r:id="rId2"/>
    <p:sldId id="257" r:id="rId3"/>
    <p:sldId id="258" r:id="rId4"/>
    <p:sldId id="259" r:id="rId5"/>
    <p:sldId id="260" r:id="rId6"/>
    <p:sldId id="261" r:id="rId7"/>
    <p:sldId id="276" r:id="rId8"/>
    <p:sldId id="277" r:id="rId9"/>
    <p:sldId id="274" r:id="rId10"/>
    <p:sldId id="275" r:id="rId11"/>
    <p:sldId id="262" r:id="rId12"/>
    <p:sldId id="263" r:id="rId13"/>
    <p:sldId id="270" r:id="rId14"/>
    <p:sldId id="278" r:id="rId15"/>
    <p:sldId id="266" r:id="rId16"/>
    <p:sldId id="264" r:id="rId17"/>
    <p:sldId id="283" r:id="rId18"/>
    <p:sldId id="282" r:id="rId19"/>
    <p:sldId id="284" r:id="rId20"/>
    <p:sldId id="301" r:id="rId21"/>
    <p:sldId id="302" r:id="rId22"/>
  </p:sldIdLst>
  <p:sldSz cx="9144000" cy="6858000" type="screen4x3"/>
  <p:notesSz cx="7104063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4" autoAdjust="0"/>
    <p:restoredTop sz="94643" autoAdjust="0"/>
  </p:normalViewPr>
  <p:slideViewPr>
    <p:cSldViewPr>
      <p:cViewPr varScale="1">
        <p:scale>
          <a:sx n="68" d="100"/>
          <a:sy n="68" d="100"/>
        </p:scale>
        <p:origin x="84" y="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EBF3110-6AA1-4647-96A7-F139E558DD5A}" type="datetimeFigureOut">
              <a:rPr lang="de-DE"/>
              <a:pPr>
                <a:defRPr/>
              </a:pPr>
              <a:t>28.01.2018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0C6CB12-C606-4692-8BB4-2550D85AA08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2777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00164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92665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7112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18077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57355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04522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48882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95378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27083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32153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018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53921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1461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4213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4563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4862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1007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1907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0059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986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8704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winkliges Dreiec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uppieren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ihand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ihand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11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24BC62-EB68-4567-AE4D-29FC150826AA}" type="datetimeFigureOut">
              <a:rPr lang="de-DE"/>
              <a:pPr>
                <a:defRPr/>
              </a:pPr>
              <a:t>28.01.2018</a:t>
            </a:fld>
            <a:endParaRPr lang="de-DE" dirty="0"/>
          </a:p>
        </p:txBody>
      </p:sp>
      <p:sp>
        <p:nvSpPr>
          <p:cNvPr id="12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A1F2E40-155D-410F-B7B7-15077AAB768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64EE6-9A36-4A76-9871-A1502ED0AA28}" type="datetimeFigureOut">
              <a:rPr lang="de-DE"/>
              <a:pPr>
                <a:defRPr/>
              </a:pPr>
              <a:t>28.01.2018</a:t>
            </a:fld>
            <a:endParaRPr lang="de-DE" dirty="0"/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34722-C6E4-4F56-96A1-2677D92B667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A7CEC-FBE8-45C1-81B0-47C2D1712F9A}" type="datetimeFigureOut">
              <a:rPr lang="de-DE"/>
              <a:pPr>
                <a:defRPr/>
              </a:pPr>
              <a:t>28.01.2018</a:t>
            </a:fld>
            <a:endParaRPr lang="de-DE" dirty="0"/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E3CD7-DC06-4F72-B3B1-EDF4352A53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49C83-B556-4347-BF5F-A8D567BA706D}" type="datetimeFigureOut">
              <a:rPr lang="de-DE"/>
              <a:pPr>
                <a:defRPr/>
              </a:pPr>
              <a:t>28.01.2018</a:t>
            </a:fld>
            <a:endParaRPr lang="de-DE" dirty="0"/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19927-EFEC-4E1D-A82A-39E285AA9B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ingekerbter Richtungspfeil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Eingekerbter Richtungspfeil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A58C32-52CA-45D6-A7D7-9EB31EB7122D}" type="datetimeFigureOut">
              <a:rPr lang="de-DE"/>
              <a:pPr>
                <a:defRPr/>
              </a:pPr>
              <a:t>28.01.2018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C90D61-4B6B-4645-B78A-9B1C1EDD231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47EE47-2796-41B5-9F7A-5A63C40592CE}" type="datetimeFigureOut">
              <a:rPr lang="de-DE"/>
              <a:pPr>
                <a:defRPr/>
              </a:pPr>
              <a:t>28.01.2018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33C9C2-4851-47FA-8A34-8A0231ACBF6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AC8CB8-FE7A-47F6-93FA-CE5958CC9623}" type="datetimeFigureOut">
              <a:rPr lang="de-DE"/>
              <a:pPr>
                <a:defRPr/>
              </a:pPr>
              <a:t>28.01.2018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AEECCD-E818-49ED-9FA0-45B8C54202D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FCF3E1-DD76-422A-BA44-0E02A20808F4}" type="datetimeFigureOut">
              <a:rPr lang="de-DE"/>
              <a:pPr>
                <a:defRPr/>
              </a:pPr>
              <a:t>28.01.2018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B74104-0DB8-45CB-837C-F522E8E2BB1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6CA8F-6A35-442A-A82B-F2B50509CFF8}" type="datetimeFigureOut">
              <a:rPr lang="de-DE"/>
              <a:pPr>
                <a:defRPr/>
              </a:pPr>
              <a:t>28.01.2018</a:t>
            </a:fld>
            <a:endParaRPr lang="de-DE" dirty="0"/>
          </a:p>
        </p:txBody>
      </p:sp>
      <p:sp>
        <p:nvSpPr>
          <p:cNvPr id="3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050BA-87D4-45A4-8D11-9CED084B14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22E88F-F6FB-4440-94DC-0C40F113F800}" type="datetimeFigureOut">
              <a:rPr lang="de-DE"/>
              <a:pPr>
                <a:defRPr/>
              </a:pPr>
              <a:t>28.01.2018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939E02-201D-44B8-BD07-F92F5F358D6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Freihandform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ingekerbter Richtungspfeil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Eingekerbter Richtungspfeil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de-DE" noProof="0" dirty="0"/>
              <a:t>Bild durch Klicken auf Symbol hinzufügen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1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AF8D3B4-E106-4314-ADE9-6EC2C52DEAAC}" type="datetimeFigureOut">
              <a:rPr lang="de-DE"/>
              <a:pPr>
                <a:defRPr/>
              </a:pPr>
              <a:t>28.01.2018</a:t>
            </a:fld>
            <a:endParaRPr lang="de-DE" dirty="0"/>
          </a:p>
        </p:txBody>
      </p:sp>
      <p:sp>
        <p:nvSpPr>
          <p:cNvPr id="12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A3836F-7BA6-4735-BBCC-863F6A499FC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46089" name="Textplatzhalt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14DF675-ABC5-4821-8A0F-BCF3AC783C12}" type="datetimeFigureOut">
              <a:rPr lang="de-DE"/>
              <a:pPr>
                <a:defRPr/>
              </a:pPr>
              <a:t>28.01.2018</a:t>
            </a:fld>
            <a:endParaRPr lang="de-DE" dirty="0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2E46DE9-D9C8-4EEA-942C-03470BB004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10" r:id="rId4"/>
    <p:sldLayoutId id="2147483711" r:id="rId5"/>
    <p:sldLayoutId id="2147483712" r:id="rId6"/>
    <p:sldLayoutId id="2147483706" r:id="rId7"/>
    <p:sldLayoutId id="2147483713" r:id="rId8"/>
    <p:sldLayoutId id="2147483714" r:id="rId9"/>
    <p:sldLayoutId id="2147483705" r:id="rId10"/>
    <p:sldLayoutId id="214748370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Änderung der Wettkampfregeln</a:t>
            </a:r>
            <a:endParaRPr lang="de-DE" dirty="0"/>
          </a:p>
        </p:txBody>
      </p:sp>
      <p:sp>
        <p:nvSpPr>
          <p:cNvPr id="52226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Gültig ab Saison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Es wird die Seniorenklasse E eingeführt:</a:t>
            </a:r>
            <a:br>
              <a:rPr lang="de-DE"/>
            </a:br>
            <a:br>
              <a:rPr lang="de-DE"/>
            </a:br>
            <a:r>
              <a:rPr lang="de-DE"/>
              <a:t>sämtliche German Masters Wettbewerbe</a:t>
            </a:r>
            <a:br>
              <a:rPr lang="de-DE"/>
            </a:br>
            <a:r>
              <a:rPr lang="de-DE"/>
              <a:t>werden um die Seniorenklasse E erweitert</a:t>
            </a:r>
            <a:br>
              <a:rPr lang="de-DE"/>
            </a:br>
            <a:r>
              <a:rPr lang="de-DE"/>
              <a:t>z.B.</a:t>
            </a:r>
            <a:br>
              <a:rPr lang="de-DE"/>
            </a:br>
            <a:r>
              <a:rPr lang="de-DE"/>
              <a:t>Damen-Bereich: Langstrecke bis 6.000 m</a:t>
            </a:r>
          </a:p>
          <a:p>
            <a:r>
              <a:rPr lang="de-DE"/>
              <a:t>Einerkajak K 1 Senioren A, B, C, D, </a:t>
            </a:r>
            <a:r>
              <a:rPr lang="de-DE" b="1">
                <a:solidFill>
                  <a:srgbClr val="FF0000"/>
                </a:solidFill>
              </a:rPr>
              <a:t>E</a:t>
            </a:r>
          </a:p>
          <a:p>
            <a:r>
              <a:rPr lang="de-DE"/>
              <a:t>Zweierkajak K 2 Senioren A, B, C, D, </a:t>
            </a:r>
            <a:r>
              <a:rPr lang="de-DE" b="1">
                <a:solidFill>
                  <a:srgbClr val="FF0000"/>
                </a:solidFill>
              </a:rPr>
              <a:t>E</a:t>
            </a:r>
            <a:br>
              <a:rPr lang="de-DE" b="1">
                <a:solidFill>
                  <a:srgbClr val="FF0000"/>
                </a:solidFill>
              </a:rPr>
            </a:br>
            <a:r>
              <a:rPr lang="de-DE" b="1">
                <a:solidFill>
                  <a:srgbClr val="FF0000"/>
                </a:solidFill>
              </a:rPr>
              <a:t>usw. in sämtlichen Klassen</a:t>
            </a:r>
            <a:endParaRPr lang="de-DE">
              <a:solidFill>
                <a:srgbClr val="FF000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dirty="0"/>
              <a:t>WR 7.2 Masterswettkämpfe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>
                <a:solidFill>
                  <a:srgbClr val="FF0000"/>
                </a:solidFill>
              </a:rPr>
              <a:t>2.5.1.6. Die Landesverbände tragen Sorge dafür, dass die Kampfrichter sich regelmäßig</a:t>
            </a:r>
          </a:p>
          <a:p>
            <a:r>
              <a:rPr lang="de-DE">
                <a:solidFill>
                  <a:srgbClr val="FF0000"/>
                </a:solidFill>
              </a:rPr>
              <a:t>weiterbilden. Kampfrichter, die nicht durch Schulungen und regelmäßige Tests ihre Kenntnisse auffrischen, können auf Verlangen der Kampfrichterobleute ihrer Landesverbände die Lizenz entzogen bekommen.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dirty="0"/>
              <a:t>WR 2.5 Kampfrichter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>
                <a:solidFill>
                  <a:srgbClr val="FF0000"/>
                </a:solidFill>
              </a:rPr>
              <a:t>2.7.9.7 Eine 30-Sekunden Strafe erhalten Sportler, die ihre Trinkbeutel ins Wasser</a:t>
            </a:r>
          </a:p>
          <a:p>
            <a:r>
              <a:rPr lang="de-DE">
                <a:solidFill>
                  <a:srgbClr val="FF0000"/>
                </a:solidFill>
              </a:rPr>
              <a:t>werfen.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dirty="0"/>
              <a:t>Wettkampfregel Marathon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>
                <a:solidFill>
                  <a:srgbClr val="FF0000"/>
                </a:solidFill>
              </a:rPr>
              <a:t>2.7.1.3.7 Für Sportler, die überrundet werden, endet das Rennen mit der Durchfahrt/Durchlauf durch die Portage auf Höhe der Ziellinie, die auf die Zieldurchfahrt des Gewinners folgt. </a:t>
            </a:r>
          </a:p>
          <a:p>
            <a:r>
              <a:rPr lang="de-DE">
                <a:solidFill>
                  <a:srgbClr val="FF0000"/>
                </a:solidFill>
              </a:rPr>
              <a:t>Das Rennen wird mit dem Platz gewertet, an dem der Sportler sich zu diesem Zeitpunkt befindet.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dirty="0"/>
              <a:t>Wettkampfregel Marathon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/>
              <a:t>Änderung WO 16.1</a:t>
            </a:r>
            <a:br>
              <a:rPr lang="de-DE" b="1"/>
            </a:br>
            <a:r>
              <a:rPr lang="de-DE" b="1"/>
              <a:t>nach WO ist eine Disqualifikation von der Veranstaltung nicht möglich.</a:t>
            </a:r>
          </a:p>
          <a:p>
            <a:r>
              <a:rPr lang="de-DE"/>
              <a:t>Maßnahmen: Malte Drescher stimmt hierzu mit dem DKV-Sportausschuss das Thema</a:t>
            </a:r>
          </a:p>
          <a:p>
            <a:r>
              <a:rPr lang="de-DE"/>
              <a:t>Disqualifikation als mögliche Strafmaßnahme ab und stellt dann direkt an den VA einen</a:t>
            </a:r>
          </a:p>
          <a:p>
            <a:r>
              <a:rPr lang="de-DE"/>
              <a:t>entsprechenden Antrag zur Änderung.</a:t>
            </a:r>
          </a:p>
          <a:p>
            <a:r>
              <a:rPr lang="de-DE"/>
              <a:t>Inhalt und Vorgehen werden einstimmig unterstützt.</a:t>
            </a:r>
            <a:endParaRPr lang="de-DE">
              <a:solidFill>
                <a:srgbClr val="FF000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dirty="0"/>
              <a:t>16.1 Wettkampfordnung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/>
              <a:t>Änderung und Erweiterung der Wettkämpfe</a:t>
            </a:r>
          </a:p>
        </p:txBody>
      </p:sp>
      <p:sp>
        <p:nvSpPr>
          <p:cNvPr id="66562" name="Untertitel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643" name="Group 59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971800"/>
        </p:xfrm>
        <a:graphic>
          <a:graphicData uri="http://schemas.openxmlformats.org/drawingml/2006/table">
            <a:tbl>
              <a:tblPr/>
              <a:tblGrid>
                <a:gridCol w="2027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8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3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Klasse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Strecke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Boot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Damen 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5000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C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neu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Damen 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500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C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neu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Damen 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200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C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neu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Damen 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200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K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entfällt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Mixed 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500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C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neu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Mixed 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1000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C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entfällt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de-DE" dirty="0"/>
              <a:t>Anpassung Meisterschaftsprogramm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8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32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Strecke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Damen Junioren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5000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C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Damen Junioren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500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C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Damen Junioren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200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C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Damen Junioren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200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entfällt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Mixed Junioren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500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C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Mixed Junioren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1000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C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entfällt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de-DE" dirty="0"/>
              <a:t>Anpassung Meisterschaftsprogramm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8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32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Strecke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Herren 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5000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entfällt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Herren 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500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Herren 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500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Herren 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500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C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Herren 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200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entfällt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202">
                <a:tc>
                  <a:txBody>
                    <a:bodyPr/>
                    <a:lstStyle/>
                    <a:p>
                      <a:r>
                        <a:rPr lang="de-DE" dirty="0"/>
                        <a:t>Herren 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200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entfällt</a:t>
                      </a:r>
                    </a:p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de-DE" dirty="0"/>
              <a:t>Anpassung Meisterschaftsprogramm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8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32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Strecke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Herren Junioren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5000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entfällt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Herren Junioren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500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Herren Junioren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500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Herren Junioren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500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C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Herren Junioren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200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entfällt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202">
                <a:tc>
                  <a:txBody>
                    <a:bodyPr/>
                    <a:lstStyle/>
                    <a:p>
                      <a:r>
                        <a:rPr lang="de-DE" dirty="0"/>
                        <a:t>Herren Junioren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200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entfällt</a:t>
                      </a:r>
                    </a:p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de-DE" dirty="0"/>
              <a:t>Anpassung Meisterschaftsprogramm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1143000" y="1481138"/>
          <a:ext cx="6929485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44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58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Boote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Läufe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Quali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Zw-L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Quali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10-18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2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1-3 E, 4-7 ZL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 ZL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1-3 EL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19-27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3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1-2 E, 3-5</a:t>
                      </a:r>
                      <a:r>
                        <a:rPr lang="de-DE" sz="1600" b="0" i="0" u="none" strike="noStrike" baseline="0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ZL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 ZL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1-3 EL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28-36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4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1-6 ZL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3 ZL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1-3 EL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37-45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5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1-5 ZL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3 ZL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1-3 EL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46-54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6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1-4 ZL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3 ZL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1-3 EL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55-63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7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1-3 ZL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3 ZL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1-3 EL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dirty="0"/>
              <a:t>10.1.1. Qualifikationsmodus</a:t>
            </a:r>
            <a:br>
              <a:rPr lang="de-DE" dirty="0"/>
            </a:br>
            <a:r>
              <a:rPr lang="de-DE" sz="2000" dirty="0"/>
              <a:t>bisher</a:t>
            </a:r>
            <a:endParaRPr lang="de-DE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8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32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Strecke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Weibl. Jugend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2000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C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Weibl. Jugend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5000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C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entfällt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Weibl. Jugend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200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C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de-DE" dirty="0"/>
              <a:t>Anpassung Meisterschaftsprogramm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8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32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Strecke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Weibl. Schüler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500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C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de-DE" dirty="0"/>
              <a:t>Anpassung Meisterschaftsprogramm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1143000" y="1481138"/>
          <a:ext cx="6929485" cy="2722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44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58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Boote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Läufe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Quali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Zw-L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Quali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10-18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2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1-3 E + 3 bt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entfällt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600" b="0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19-27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3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Keine Änderung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600" b="0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600" b="0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28-36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4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1-6 ZL + 3 bt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3 ZL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1-3 EL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37-45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5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1-5 ZL + 2 bt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3 ZL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1-3 EL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46-54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6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1-4 ZL + 3 bt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3 ZL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1-3 EL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55-63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7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1-3 ZL + 6 bt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3 ZL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1-3 EL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dirty="0"/>
              <a:t>10.1.1. Qualifikationsmodus</a:t>
            </a:r>
            <a:br>
              <a:rPr lang="de-DE" dirty="0"/>
            </a:br>
            <a:r>
              <a:rPr lang="de-DE" sz="2000" dirty="0"/>
              <a:t>Änderung</a:t>
            </a:r>
            <a:endParaRPr lang="de-DE" dirty="0"/>
          </a:p>
        </p:txBody>
      </p:sp>
      <p:sp>
        <p:nvSpPr>
          <p:cNvPr id="54324" name="Textfeld 4"/>
          <p:cNvSpPr txBox="1">
            <a:spLocks noChangeArrowheads="1"/>
          </p:cNvSpPr>
          <p:nvPr/>
        </p:nvSpPr>
        <p:spPr bwMode="auto">
          <a:xfrm>
            <a:off x="2000250" y="4500563"/>
            <a:ext cx="6143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Lucida Sans Unicode" pitchFamily="34" charset="0"/>
              </a:rPr>
              <a:t>bt = Zeitbeste</a:t>
            </a:r>
            <a:br>
              <a:rPr lang="de-DE">
                <a:latin typeface="Lucida Sans Unicode" pitchFamily="34" charset="0"/>
              </a:rPr>
            </a:br>
            <a:r>
              <a:rPr lang="de-DE">
                <a:latin typeface="Lucida Sans Unicode" pitchFamily="34" charset="0"/>
              </a:rPr>
              <a:t>Die qualifizierten Zeitbesten werden gem. ihrer</a:t>
            </a:r>
            <a:br>
              <a:rPr lang="de-DE">
                <a:latin typeface="Lucida Sans Unicode" pitchFamily="34" charset="0"/>
              </a:rPr>
            </a:br>
            <a:r>
              <a:rPr lang="de-DE">
                <a:latin typeface="Lucida Sans Unicode" pitchFamily="34" charset="0"/>
              </a:rPr>
              <a:t>Qualifikation auf die Außenbahnen gesetzt.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de-DE" dirty="0"/>
              <a:t>6.9.1. Jede Gruppe nach Ziffer 5.2.2 erhält für jeden Wettbewerb im Kanu-Mehrkampf, im C1/K1 und C2/K2 aller Altersklassen sowie in den Mannschaftsbooten (C4/K4/C8) bei den Schülern und in der Jugend jeweils neun Startplätze. </a:t>
            </a:r>
            <a:br>
              <a:rPr lang="de-DE" dirty="0"/>
            </a:br>
            <a:r>
              <a:rPr lang="de-DE" dirty="0"/>
              <a:t>Abweichend davon erhält jede Gruppe für jeden Wettbewerb im C1/K1 der Leistungsklasse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de-DE" dirty="0">
                <a:solidFill>
                  <a:srgbClr val="FF0000"/>
                </a:solidFill>
              </a:rPr>
              <a:t>und der Junioren </a:t>
            </a:r>
            <a:r>
              <a:rPr lang="de-DE" dirty="0"/>
              <a:t>sieben Startplätze.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de-DE" dirty="0"/>
              <a:t>Jede Gruppe erhält für jeden Wettbewerb in den Mannschaftsbooten (C4/K4/C8) bei den Junioren und der Leistungsklasse sechs Startplätze.</a:t>
            </a:r>
            <a:br>
              <a:rPr lang="de-DE" dirty="0"/>
            </a:b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dirty="0"/>
              <a:t>6.9. Qualifikationsmodus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de-DE" dirty="0"/>
              <a:t>6.9.1.1. Die DKV-Ressorttagung Kanu-Rennsport ist auf Antrag des DKV Ressortleiters befugt, diese Teilnahmebeschränkung </a:t>
            </a:r>
            <a:r>
              <a:rPr lang="de-DE" dirty="0">
                <a:solidFill>
                  <a:srgbClr val="FF0000"/>
                </a:solidFill>
              </a:rPr>
              <a:t>ganz oder teilweise</a:t>
            </a:r>
            <a:r>
              <a:rPr lang="de-DE" dirty="0"/>
              <a:t> für jeweils ein Kalenderjahr außer Kraft zu setzen.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de-DE" dirty="0"/>
              <a:t>Der Entscheid muss sofort nach der bestätigenden DKV-Verbandsausschusssitzung veröffentlicht und dem Ausrichter der nächsten DM mitgeteilt werden.</a:t>
            </a:r>
            <a:br>
              <a:rPr lang="de-DE" dirty="0"/>
            </a:b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dirty="0"/>
              <a:t>6.9. Qualifikationsmodus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3.6.2. Eine zusätzliche Ummeldemöglichkeit besteht zwischen mehreren für einen Wettbewerb gemeldeten </a:t>
            </a:r>
            <a:r>
              <a:rPr lang="de-DE">
                <a:solidFill>
                  <a:srgbClr val="FF0000"/>
                </a:solidFill>
              </a:rPr>
              <a:t>Mannschaftsbooten</a:t>
            </a:r>
            <a:r>
              <a:rPr lang="de-DE"/>
              <a:t> eines Vereins oder einer RG.</a:t>
            </a:r>
          </a:p>
          <a:p>
            <a:r>
              <a:rPr lang="de-DE"/>
              <a:t>Mindestens müssen hierbei von den gemeldeten Sportlern und Ersatzsportlern</a:t>
            </a:r>
          </a:p>
          <a:p>
            <a:r>
              <a:rPr lang="de-DE"/>
              <a:t>eines Bootes im C8 vier, im C4/K4 zwei und im C2/K2 einer in diesem Boot zum</a:t>
            </a:r>
          </a:p>
          <a:p>
            <a:r>
              <a:rPr lang="de-DE"/>
              <a:t>Einsatz kommen.</a:t>
            </a:r>
            <a:br>
              <a:rPr lang="de-DE"/>
            </a:br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dirty="0"/>
              <a:t>WR 3.6.2 Ummeldungen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de-DE" b="1" dirty="0"/>
              <a:t>Änderung WR: Ummeldungen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de-DE" dirty="0"/>
              <a:t>Die moderne elektronische Meldetechnik wird es den Obleuten in naher Zukunft ermöglichen, namentliche Meldungen kurz (d.h. zum Beispiel 36 oder 12 Stunden) vor dem Rennen durchzuführen.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de-DE" dirty="0"/>
              <a:t>Maßnahme: Es erfolgt ein Arbeitsauftrag an die Arbeitsgruppe Malte Drescher, Michael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de-DE" dirty="0"/>
              <a:t>Tümmler, Wilfried Geißler und Jörn von zur Mühlen, hierzu einen konkreten Vorschlag an</a:t>
            </a:r>
            <a:br>
              <a:rPr lang="de-DE" dirty="0"/>
            </a:br>
            <a:r>
              <a:rPr lang="de-DE" dirty="0"/>
              <a:t>die Ressortrunde zu erstellen.</a:t>
            </a:r>
            <a:br>
              <a:rPr lang="de-DE" dirty="0"/>
            </a:br>
            <a:r>
              <a:rPr lang="de-DE" dirty="0"/>
              <a:t>Die Änderung ist frühestens 2019 möglich.</a:t>
            </a:r>
            <a:br>
              <a:rPr lang="de-DE" dirty="0"/>
            </a:b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dirty="0"/>
              <a:t>WR 3.6.2 Ummeldungen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/>
              <a:t>Es geht um die Einschränkung von Hilfsmitteln wie z.B. Trillerpfeifen, Tröte mit Vuvuzela-Sound, Mundnebelhorn usw.</a:t>
            </a:r>
            <a:br>
              <a:rPr lang="de-DE" b="1"/>
            </a:br>
            <a:br>
              <a:rPr lang="de-DE" b="1"/>
            </a:br>
            <a:r>
              <a:rPr lang="de-DE" b="1"/>
              <a:t>Hier wird vom Ressortleiter eine Auslegungsrichtlinie formuliert, die im Umlaufverfahren zur Abstimmung vorgelegt wird.</a:t>
            </a:r>
            <a:br>
              <a:rPr lang="de-DE"/>
            </a:br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dirty="0"/>
              <a:t>WR 4.1.5 Schrittmacherdienste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de-DE" dirty="0"/>
              <a:t>Es wird die Seniorenklasse E eingeführt:</a:t>
            </a:r>
            <a:br>
              <a:rPr lang="de-DE" dirty="0"/>
            </a:br>
            <a:br>
              <a:rPr lang="de-DE" dirty="0"/>
            </a:br>
            <a:r>
              <a:rPr lang="de-DE" dirty="0"/>
              <a:t>2.1.4 Altersklassen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de-DE" dirty="0"/>
              <a:t>.......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de-DE" dirty="0"/>
              <a:t>Senioren C: Sportler, die im laufenden Kalenderjahr 50 bis 59 Jahre alt werden.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de-DE" dirty="0"/>
              <a:t>Senioren D: Sportler, </a:t>
            </a:r>
            <a:r>
              <a:rPr lang="de-DE" b="1" dirty="0">
                <a:solidFill>
                  <a:srgbClr val="FF0000"/>
                </a:solidFill>
              </a:rPr>
              <a:t>die im laufenden Kalenderjahr 60 bis 64 Jahre alt werden.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de-DE" b="1" dirty="0">
                <a:solidFill>
                  <a:srgbClr val="FF0000"/>
                </a:solidFill>
              </a:rPr>
              <a:t>Senioren E: Sportler ab dem Kalenderjahr, in dem sie 65 Jahre alt werden.</a:t>
            </a:r>
            <a:br>
              <a:rPr lang="de-DE" dirty="0"/>
            </a:b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dirty="0"/>
              <a:t>WR 2.1.4 Altersklassen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imo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Deimo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Deimo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Deimo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763</Words>
  <Application>Microsoft Office PowerPoint</Application>
  <PresentationFormat>Bildschirmpräsentation (4:3)</PresentationFormat>
  <Paragraphs>253</Paragraphs>
  <Slides>21</Slides>
  <Notes>21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9" baseType="lpstr">
      <vt:lpstr>Arial</vt:lpstr>
      <vt:lpstr>Arial Black</vt:lpstr>
      <vt:lpstr>Calibri</vt:lpstr>
      <vt:lpstr>Lucida Sans Unicode</vt:lpstr>
      <vt:lpstr>Verdana</vt:lpstr>
      <vt:lpstr>Wingdings 2</vt:lpstr>
      <vt:lpstr>Wingdings 3</vt:lpstr>
      <vt:lpstr>Deimos</vt:lpstr>
      <vt:lpstr>Änderung der Wettkampfregeln</vt:lpstr>
      <vt:lpstr>10.1.1. Qualifikationsmodus bisher</vt:lpstr>
      <vt:lpstr>10.1.1. Qualifikationsmodus Änderung</vt:lpstr>
      <vt:lpstr>6.9. Qualifikationsmodus</vt:lpstr>
      <vt:lpstr>6.9. Qualifikationsmodus</vt:lpstr>
      <vt:lpstr>WR 3.6.2 Ummeldungen</vt:lpstr>
      <vt:lpstr>WR 3.6.2 Ummeldungen</vt:lpstr>
      <vt:lpstr>WR 4.1.5 Schrittmacherdienste</vt:lpstr>
      <vt:lpstr>WR 2.1.4 Altersklassen</vt:lpstr>
      <vt:lpstr>WR 7.2 Masterswettkämpfe</vt:lpstr>
      <vt:lpstr>WR 2.5 Kampfrichter</vt:lpstr>
      <vt:lpstr>Wettkampfregel Marathon</vt:lpstr>
      <vt:lpstr>Wettkampfregel Marathon</vt:lpstr>
      <vt:lpstr>16.1 Wettkampfordnung</vt:lpstr>
      <vt:lpstr>Änderung und Erweiterung der Wettkämpfe</vt:lpstr>
      <vt:lpstr>Anpassung Meisterschaftsprogramm</vt:lpstr>
      <vt:lpstr>Anpassung Meisterschaftsprogramm</vt:lpstr>
      <vt:lpstr>Anpassung Meisterschaftsprogramm</vt:lpstr>
      <vt:lpstr>Anpassung Meisterschaftsprogramm</vt:lpstr>
      <vt:lpstr>Anpassung Meisterschaftsprogramm</vt:lpstr>
      <vt:lpstr>Anpassung Meisterschaftsprogramm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10.1.1. Qualifikitonsmodus</dc:title>
  <dc:creator>Wilfried Geissler</dc:creator>
  <cp:lastModifiedBy>Marcel Böhm</cp:lastModifiedBy>
  <cp:revision>99</cp:revision>
  <dcterms:created xsi:type="dcterms:W3CDTF">2017-10-12T14:37:53Z</dcterms:created>
  <dcterms:modified xsi:type="dcterms:W3CDTF">2018-01-28T18:26:14Z</dcterms:modified>
</cp:coreProperties>
</file>